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2" r:id="rId1"/>
  </p:sldMasterIdLst>
  <p:sldIdLst>
    <p:sldId id="256" r:id="rId2"/>
    <p:sldId id="258" r:id="rId3"/>
    <p:sldId id="260" r:id="rId4"/>
    <p:sldId id="259" r:id="rId5"/>
    <p:sldId id="261" r:id="rId6"/>
    <p:sldId id="262" r:id="rId7"/>
    <p:sldId id="264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D8E1"/>
    <a:srgbClr val="BEA282"/>
    <a:srgbClr val="665746"/>
    <a:srgbClr val="B89C7E"/>
    <a:srgbClr val="1675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197"/>
  </p:normalViewPr>
  <p:slideViewPr>
    <p:cSldViewPr snapToGrid="0">
      <p:cViewPr>
        <p:scale>
          <a:sx n="100" d="100"/>
          <a:sy n="100" d="100"/>
        </p:scale>
        <p:origin x="904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41623-A064-4BED-B073-BA4D61433402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074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6066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86647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7123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89435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66912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56948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402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02AB-6034-4B88-BC5A-7C17CB0EF809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963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1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EB70D-CD01-44DA-83B3-8FEB3383D307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04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966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459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603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54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0D6-7A82-473E-879B-C6ECD6CCCFEC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41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4605E03-BC17-41A7-854C-DFAB672737DC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017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4408324-A84C-4A45-93B6-78D079CCE772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8184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lorful nebula in space&#10;&#10;Description automatically generated with medium confidence">
            <a:extLst>
              <a:ext uri="{FF2B5EF4-FFF2-40B4-BE49-F238E27FC236}">
                <a16:creationId xmlns:a16="http://schemas.microsoft.com/office/drawing/2014/main" id="{3D57E23F-F40B-52DD-CBC6-0AE06AB969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0" r="-1" b="20926"/>
          <a:stretch/>
        </p:blipFill>
        <p:spPr>
          <a:xfrm>
            <a:off x="1" y="1"/>
            <a:ext cx="12192000" cy="68579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23" name="Subtitle 22">
            <a:extLst>
              <a:ext uri="{FF2B5EF4-FFF2-40B4-BE49-F238E27FC236}">
                <a16:creationId xmlns:a16="http://schemas.microsoft.com/office/drawing/2014/main" id="{5E8F9184-E118-0484-4CB2-F1CDC3E569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4952999"/>
            <a:ext cx="8676222" cy="1905000"/>
          </a:xfrm>
        </p:spPr>
        <p:txBody>
          <a:bodyPr/>
          <a:lstStyle/>
          <a:p>
            <a:r>
              <a:rPr lang="en-US" sz="2400" b="1" dirty="0">
                <a:ln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Principal Investigator: Jacob Romeo</a:t>
            </a:r>
            <a:br>
              <a:rPr lang="en-US" sz="2400" b="1" dirty="0">
                <a:ln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2400" b="1" dirty="0">
                <a:ln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Research Advisor: Dr. Stephen Gillam</a:t>
            </a:r>
            <a:endParaRPr lang="en-US" b="1" dirty="0">
              <a:ln>
                <a:solidFill>
                  <a:schemeClr val="bg1"/>
                </a:solidFill>
              </a:ln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EFFBED3E-703C-13E3-C069-B9D9360F5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676400"/>
            <a:ext cx="8676222" cy="3200400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ln w="3175" cmpd="sng">
                  <a:solidFill>
                    <a:srgbClr val="79D8E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Finding roAp Candidates in open Cluster </a:t>
            </a:r>
            <a:br>
              <a:rPr lang="en-US" sz="4800" b="1" dirty="0">
                <a:ln w="3175" cmpd="sng">
                  <a:solidFill>
                    <a:srgbClr val="79D8E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ln w="3175" cmpd="sng">
                  <a:solidFill>
                    <a:srgbClr val="79D8E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NGC 2264 using a Vectorized Mathematical Process</a:t>
            </a:r>
            <a:endParaRPr lang="en-US" b="1" dirty="0">
              <a:ln w="3175" cmpd="sng">
                <a:solidFill>
                  <a:srgbClr val="79D8E1"/>
                </a:solidFill>
              </a:ln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2775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9476-BCCF-30B6-F746-CF9120D0A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6202" y="342900"/>
            <a:ext cx="5122606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/>
              <a:t>What’s an roAp?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A1402-798F-99B9-AF8E-E726618F2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26202" y="1727749"/>
            <a:ext cx="5122606" cy="3862893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85750">
              <a:buFont typeface="Arial"/>
              <a:buChar char="•"/>
            </a:pPr>
            <a:r>
              <a:rPr lang="en-US" sz="2000" dirty="0"/>
              <a:t>roAp stands for rapidly oscillating Ap star.</a:t>
            </a:r>
          </a:p>
          <a:p>
            <a:pPr indent="-285750">
              <a:buFont typeface="Arial"/>
              <a:buChar char="•"/>
            </a:pPr>
            <a:r>
              <a:rPr lang="en-US" sz="2000" dirty="0"/>
              <a:t>Ap is the spectral type of the star for p stands for chemically peculiar, </a:t>
            </a:r>
            <a:r>
              <a:rPr lang="en-US" sz="2000" b="0" i="0" u="none" strike="noStrike" dirty="0"/>
              <a:t>with Sr, Eu, Cr, and Si in their atmospheres</a:t>
            </a:r>
            <a:r>
              <a:rPr lang="en-US" sz="2000" dirty="0"/>
              <a:t>. </a:t>
            </a:r>
          </a:p>
          <a:p>
            <a:pPr indent="-285750">
              <a:buFont typeface="Arial"/>
              <a:buChar char="•"/>
            </a:pPr>
            <a:r>
              <a:rPr lang="en-US" sz="2000" b="0" i="0" u="none" strike="noStrike" dirty="0"/>
              <a:t>These lie on the ∂-Scuti instability strip.</a:t>
            </a:r>
            <a:r>
              <a:rPr lang="en-US" sz="2000" dirty="0"/>
              <a:t> </a:t>
            </a:r>
          </a:p>
          <a:p>
            <a:pPr indent="-285750">
              <a:buFont typeface="Arial"/>
              <a:buChar char="•"/>
            </a:pPr>
            <a:r>
              <a:rPr lang="en-US" sz="2000" dirty="0"/>
              <a:t>They a</a:t>
            </a:r>
            <a:r>
              <a:rPr lang="en-US" sz="2000" b="0" i="0" u="none" strike="noStrike" dirty="0"/>
              <a:t>re A - F class stars, about 1-2 solar masses​</a:t>
            </a:r>
          </a:p>
          <a:p>
            <a:pPr indent="-285750">
              <a:buFont typeface="Arial"/>
              <a:buChar char="•"/>
            </a:pPr>
            <a:r>
              <a:rPr lang="en-US" sz="2000" b="0" i="0" u="none" strike="noStrike" dirty="0"/>
              <a:t>EX: HD 134214, spectral type Ap SrEu(Cr), magnitude 7.46, period 5.6 minutes. </a:t>
            </a:r>
          </a:p>
        </p:txBody>
      </p:sp>
      <p:pic>
        <p:nvPicPr>
          <p:cNvPr id="23" name="Picture 22" descr="A diagram of the sun&#10;&#10;Description automatically generated">
            <a:extLst>
              <a:ext uri="{FF2B5EF4-FFF2-40B4-BE49-F238E27FC236}">
                <a16:creationId xmlns:a16="http://schemas.microsoft.com/office/drawing/2014/main" id="{2556BB3C-A10F-F17E-CC9F-F718407A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2" y="693317"/>
            <a:ext cx="5451627" cy="515132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579260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9476-BCCF-30B6-F746-CF9120D0A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14" y="1155699"/>
            <a:ext cx="5183986" cy="108706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3600" b="1" dirty="0"/>
              <a:t>Background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A1402-798F-99B9-AF8E-E726618F2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014" y="2371350"/>
            <a:ext cx="5183986" cy="3291666"/>
          </a:xfrm>
        </p:spPr>
        <p:txBody>
          <a:bodyPr vert="horz" lIns="109728" tIns="109728" rIns="109728" bIns="91440" rtlCol="0">
            <a:noAutofit/>
          </a:bodyPr>
          <a:lstStyle/>
          <a:p>
            <a:pPr indent="-285750"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z="2000" dirty="0"/>
              <a:t>Using a CMD as a method of classification. </a:t>
            </a:r>
          </a:p>
          <a:p>
            <a:pPr indent="-285750"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z="2000" dirty="0"/>
              <a:t>The known roAps and cluster were cataloged using cone search with starhorse and Gaia in TopCat.</a:t>
            </a:r>
          </a:p>
          <a:p>
            <a:pPr lvl="1" indent="-285750"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z="1600" dirty="0"/>
              <a:t>Starhorse being derived from Gaia EDR3.</a:t>
            </a:r>
          </a:p>
          <a:p>
            <a:pPr indent="-285750"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z="2000" dirty="0"/>
              <a:t>Plotting the Absolute mag vs. Color of known roAps and chosen open cluster. </a:t>
            </a:r>
          </a:p>
        </p:txBody>
      </p:sp>
      <p:pic>
        <p:nvPicPr>
          <p:cNvPr id="21" name="Picture 20" descr="A diagram with purple and blue dots&#10;&#10;Description automatically generated">
            <a:extLst>
              <a:ext uri="{FF2B5EF4-FFF2-40B4-BE49-F238E27FC236}">
                <a16:creationId xmlns:a16="http://schemas.microsoft.com/office/drawing/2014/main" id="{7F34C062-D09F-2EC8-D865-7B44735BA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848" y="826134"/>
            <a:ext cx="5082012" cy="5205732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31265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9476-BCCF-30B6-F746-CF9120D0A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8416" y="1697875"/>
            <a:ext cx="5491162" cy="77445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Initial Method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A1402-798F-99B9-AF8E-E726618F2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00838" y="2375512"/>
            <a:ext cx="5491162" cy="287219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Using TopCat to plot the CMD.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Visually inspecting the cluster stars vs. the roAps.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Cataloging the cluster stars closest to the known roAps. </a:t>
            </a:r>
          </a:p>
        </p:txBody>
      </p:sp>
      <p:pic>
        <p:nvPicPr>
          <p:cNvPr id="5" name="Picture 4" descr="A diagram of a number of dots&#10;&#10;Description automatically generated">
            <a:extLst>
              <a:ext uri="{FF2B5EF4-FFF2-40B4-BE49-F238E27FC236}">
                <a16:creationId xmlns:a16="http://schemas.microsoft.com/office/drawing/2014/main" id="{0E7D16C0-8B1E-F268-5F16-708BD4B42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85" y="889000"/>
            <a:ext cx="6072909" cy="50800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083492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9476-BCCF-30B6-F746-CF9120D0A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16" y="550140"/>
            <a:ext cx="5862106" cy="663575"/>
          </a:xfrm>
        </p:spPr>
        <p:txBody>
          <a:bodyPr vert="horz" lIns="109728" tIns="109728" rIns="109728" bIns="91440" rtlCol="0" anchor="b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3600" b="1" dirty="0"/>
              <a:t>Regression Algorithm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A1402-798F-99B9-AF8E-E726618F2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738" y="1913012"/>
            <a:ext cx="5997262" cy="4421299"/>
          </a:xfrm>
        </p:spPr>
        <p:txBody>
          <a:bodyPr vert="horz" lIns="109728" tIns="109728" rIns="109728" bIns="91440" rtlCol="0">
            <a:noAutofit/>
          </a:bodyPr>
          <a:lstStyle/>
          <a:p>
            <a:pPr indent="-28575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z="2000" dirty="0"/>
              <a:t>Using Python’s matplotlib package to plot CMD.</a:t>
            </a:r>
          </a:p>
          <a:p>
            <a:pPr indent="-28575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z="2000" dirty="0"/>
              <a:t>Inspecting the cluster stars vs. the roAps using different regression techniques. </a:t>
            </a:r>
          </a:p>
          <a:p>
            <a:pPr indent="-28575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z="2000" dirty="0"/>
              <a:t>These included linear, polynomial, elastic, and lasso. </a:t>
            </a:r>
          </a:p>
          <a:p>
            <a:pPr indent="-28575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z="2000" dirty="0"/>
              <a:t>Cataloging the cluster stars closest to the known roAps’ regression slope from each technique. </a:t>
            </a:r>
          </a:p>
          <a:p>
            <a:pPr indent="-28575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z="2000" dirty="0"/>
              <a:t>Ranking strongest to weakest candidate, having 37 candidates from all 4 regressions.</a:t>
            </a:r>
          </a:p>
          <a:p>
            <a:pPr indent="-28575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 descr="A diagram of different colored stars&#10;&#10;Description automatically generated with medium confidence">
            <a:extLst>
              <a:ext uri="{FF2B5EF4-FFF2-40B4-BE49-F238E27FC236}">
                <a16:creationId xmlns:a16="http://schemas.microsoft.com/office/drawing/2014/main" id="{E4D0A1E7-C6EB-E4AB-D8D4-895C022B4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422" y="577455"/>
            <a:ext cx="5997262" cy="57030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076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9476-BCCF-30B6-F746-CF9120D0A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969" y="1215275"/>
            <a:ext cx="5491162" cy="77445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Current method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A1402-798F-99B9-AF8E-E726618F2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53101" y="1842112"/>
            <a:ext cx="6438899" cy="39998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Using displacement and errors given by Gaia EDR 3 to calculate theoretical positions.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600" dirty="0"/>
              <a:t>Displacement found by |GMAG - BP-RP|.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600" dirty="0"/>
              <a:t>Errors are STDV of errors given by Gaia EDR3.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implements errors from the cluster and roAps, vectorizing the array.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theoretical pos &lt; real pos then candidate.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Cataloging cluster stars which the vectorized algorithm chose based off given sigma.</a:t>
            </a:r>
          </a:p>
        </p:txBody>
      </p:sp>
      <p:pic>
        <p:nvPicPr>
          <p:cNvPr id="7" name="Picture 6" descr="A diagram of a color magnitude diagram&#10;&#10;Description automatically generated">
            <a:extLst>
              <a:ext uri="{FF2B5EF4-FFF2-40B4-BE49-F238E27FC236}">
                <a16:creationId xmlns:a16="http://schemas.microsoft.com/office/drawing/2014/main" id="{BF9C1665-83EA-BE54-BB45-BB8B19FB8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685800"/>
            <a:ext cx="5486400" cy="54864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42056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9476-BCCF-30B6-F746-CF9120D0A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969" y="2273545"/>
            <a:ext cx="5491162" cy="77445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EXT. Current Method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A1402-798F-99B9-AF8E-E726618F2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53101" y="3048000"/>
            <a:ext cx="6438899" cy="20066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Showing the candidates for the current 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Still needs a lot of work, currently doesn’t work right.</a:t>
            </a:r>
          </a:p>
          <a:p>
            <a:endParaRPr lang="en-US" sz="2000" dirty="0"/>
          </a:p>
        </p:txBody>
      </p:sp>
      <p:pic>
        <p:nvPicPr>
          <p:cNvPr id="6" name="Picture 5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5623E9CC-894C-C09C-E655-A08A1461B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11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9476-BCCF-30B6-F746-CF9120D0A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869" y="1692520"/>
            <a:ext cx="5491162" cy="77445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Future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A1402-798F-99B9-AF8E-E726618F2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412150"/>
            <a:ext cx="7302500" cy="3123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 for cone search with Gaia EDR 3 catalog in script.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600" dirty="0"/>
              <a:t>Allow for more catalogs to be used, E.G. PANSTAARS, 2MASS,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Implement more dependencies for a more selective algorithm.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600" dirty="0"/>
              <a:t>E.G. Deriving more accurate error ellipses and using multiple filter selections.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Pursue observations of candidates.</a:t>
            </a:r>
          </a:p>
        </p:txBody>
      </p:sp>
      <p:pic>
        <p:nvPicPr>
          <p:cNvPr id="5" name="Picture 4" descr="A colorful sphere with black background&#10;&#10;Description automatically generated">
            <a:extLst>
              <a:ext uri="{FF2B5EF4-FFF2-40B4-BE49-F238E27FC236}">
                <a16:creationId xmlns:a16="http://schemas.microsoft.com/office/drawing/2014/main" id="{E12BCAE7-C70C-33F3-7458-1C1F1E7B4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7835900" y="638175"/>
            <a:ext cx="4164784" cy="3123588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38B4DE-28BD-06B6-33CD-332627824921}"/>
              </a:ext>
            </a:extLst>
          </p:cNvPr>
          <p:cNvSpPr txBox="1"/>
          <p:nvPr/>
        </p:nvSpPr>
        <p:spPr>
          <a:xfrm>
            <a:off x="8851492" y="34290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Figure found online</a:t>
            </a:r>
          </a:p>
        </p:txBody>
      </p:sp>
    </p:spTree>
    <p:extLst>
      <p:ext uri="{BB962C8B-B14F-4D97-AF65-F5344CB8AC3E}">
        <p14:creationId xmlns:p14="http://schemas.microsoft.com/office/powerpoint/2010/main" val="41102664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{FCE0743F-09AD-DF4F-9E79-FE337CA7E3C9}tf10001063</Template>
  <TotalTime>8726</TotalTime>
  <Words>407</Words>
  <Application>Microsoft Macintosh PowerPoint</Application>
  <PresentationFormat>Widescreen</PresentationFormat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Corbel</vt:lpstr>
      <vt:lpstr>Wingdings</vt:lpstr>
      <vt:lpstr>Mesh</vt:lpstr>
      <vt:lpstr>Finding roAp Candidates in open Cluster  NGC 2264 using a Vectorized Mathematical Process</vt:lpstr>
      <vt:lpstr>What’s an roAp?</vt:lpstr>
      <vt:lpstr>Background</vt:lpstr>
      <vt:lpstr>Initial Method</vt:lpstr>
      <vt:lpstr>Regression Algorithm</vt:lpstr>
      <vt:lpstr>Current method</vt:lpstr>
      <vt:lpstr>EXT. Current Method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roAp Candidates using a Vectorized Mathematical Process</dc:title>
  <dc:creator>Romeo, Jacob R.</dc:creator>
  <cp:lastModifiedBy>Romeo, Jacob R.</cp:lastModifiedBy>
  <cp:revision>21</cp:revision>
  <dcterms:created xsi:type="dcterms:W3CDTF">2023-11-09T17:19:38Z</dcterms:created>
  <dcterms:modified xsi:type="dcterms:W3CDTF">2023-11-15T18:46:01Z</dcterms:modified>
</cp:coreProperties>
</file>